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312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4" r:id="rId13"/>
    <p:sldId id="323" r:id="rId14"/>
    <p:sldId id="325" r:id="rId15"/>
    <p:sldId id="327" r:id="rId16"/>
    <p:sldId id="326" r:id="rId17"/>
    <p:sldId id="328" r:id="rId18"/>
  </p:sldIdLst>
  <p:sldSz cx="9144000" cy="5143500" type="screen16x9"/>
  <p:notesSz cx="6858000" cy="9144000"/>
  <p:custDataLst>
    <p:tags r:id="rId20"/>
  </p:custDataLst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83A1E2C1-48EB-4D8E-9495-4D68E30708B9}">
          <p14:sldIdLst>
            <p14:sldId id="312"/>
            <p14:sldId id="316"/>
            <p14:sldId id="317"/>
            <p14:sldId id="318"/>
            <p14:sldId id="319"/>
            <p14:sldId id="320"/>
            <p14:sldId id="321"/>
            <p14:sldId id="322"/>
            <p14:sldId id="324"/>
            <p14:sldId id="323"/>
            <p14:sldId id="325"/>
            <p14:sldId id="327"/>
            <p14:sldId id="326"/>
            <p14:sldId id="32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78" autoAdjust="0"/>
    <p:restoredTop sz="94660"/>
  </p:normalViewPr>
  <p:slideViewPr>
    <p:cSldViewPr>
      <p:cViewPr varScale="1">
        <p:scale>
          <a:sx n="149" d="100"/>
          <a:sy n="149" d="100"/>
        </p:scale>
        <p:origin x="66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ssem, Rana [GTSBE]" userId="e4c360c7-7847-46e6-bdb2-4d20c8ce8a85" providerId="ADAL" clId="{87AC4A0F-4F5D-4A63-9F17-45696DA80F11}"/>
    <pc:docChg chg="modSld">
      <pc:chgData name="Kassem, Rana [GTSBE]" userId="e4c360c7-7847-46e6-bdb2-4d20c8ce8a85" providerId="ADAL" clId="{87AC4A0F-4F5D-4A63-9F17-45696DA80F11}" dt="2021-05-19T07:46:56.352" v="2" actId="1076"/>
      <pc:docMkLst>
        <pc:docMk/>
      </pc:docMkLst>
      <pc:sldChg chg="addSp modSp mod">
        <pc:chgData name="Kassem, Rana [GTSBE]" userId="e4c360c7-7847-46e6-bdb2-4d20c8ce8a85" providerId="ADAL" clId="{87AC4A0F-4F5D-4A63-9F17-45696DA80F11}" dt="2021-05-19T07:46:56.352" v="2" actId="1076"/>
        <pc:sldMkLst>
          <pc:docMk/>
          <pc:sldMk cId="521599352" sldId="312"/>
        </pc:sldMkLst>
        <pc:spChg chg="add mod">
          <ac:chgData name="Kassem, Rana [GTSBE]" userId="e4c360c7-7847-46e6-bdb2-4d20c8ce8a85" providerId="ADAL" clId="{87AC4A0F-4F5D-4A63-9F17-45696DA80F11}" dt="2021-05-19T07:46:56.352" v="2" actId="1076"/>
          <ac:spMkLst>
            <pc:docMk/>
            <pc:sldMk cId="521599352" sldId="312"/>
            <ac:spMk id="7" creationId="{298BB615-41D4-4CA4-84A3-99AA19D781AD}"/>
          </ac:spMkLst>
        </pc:spChg>
        <pc:spChg chg="mod">
          <ac:chgData name="Kassem, Rana [GTSBE]" userId="e4c360c7-7847-46e6-bdb2-4d20c8ce8a85" providerId="ADAL" clId="{87AC4A0F-4F5D-4A63-9F17-45696DA80F11}" dt="2021-05-19T07:46:52.545" v="1" actId="1076"/>
          <ac:spMkLst>
            <pc:docMk/>
            <pc:sldMk cId="521599352" sldId="312"/>
            <ac:spMk id="9" creationId="{A2C44AA8-93B2-5D44-9491-F0CE9E2D6310}"/>
          </ac:spMkLst>
        </pc:spChg>
      </pc:sldChg>
    </pc:docChg>
  </pc:docChgLst>
  <pc:docChgLst>
    <pc:chgData name="Gumpert, Ethan" userId="eee57c4e-2dd3-41a8-ab02-bdd0128d49b9" providerId="ADAL" clId="{72E89CC1-2FF3-4294-B25A-639E19D65252}"/>
    <pc:docChg chg="custSel modSld">
      <pc:chgData name="Gumpert, Ethan" userId="eee57c4e-2dd3-41a8-ab02-bdd0128d49b9" providerId="ADAL" clId="{72E89CC1-2FF3-4294-B25A-639E19D65252}" dt="2020-06-26T17:20:08.651" v="75" actId="20577"/>
      <pc:docMkLst>
        <pc:docMk/>
      </pc:docMkLst>
      <pc:sldChg chg="modSp">
        <pc:chgData name="Gumpert, Ethan" userId="eee57c4e-2dd3-41a8-ab02-bdd0128d49b9" providerId="ADAL" clId="{72E89CC1-2FF3-4294-B25A-639E19D65252}" dt="2020-06-26T17:20:08.651" v="75" actId="20577"/>
        <pc:sldMkLst>
          <pc:docMk/>
          <pc:sldMk cId="2288339548" sldId="273"/>
        </pc:sldMkLst>
        <pc:spChg chg="mod">
          <ac:chgData name="Gumpert, Ethan" userId="eee57c4e-2dd3-41a8-ab02-bdd0128d49b9" providerId="ADAL" clId="{72E89CC1-2FF3-4294-B25A-639E19D65252}" dt="2020-06-26T17:20:08.651" v="75" actId="20577"/>
          <ac:spMkLst>
            <pc:docMk/>
            <pc:sldMk cId="2288339548" sldId="273"/>
            <ac:spMk id="5" creationId="{7E781822-37EC-4931-BCD6-10C226B27820}"/>
          </ac:spMkLst>
        </pc:spChg>
      </pc:sldChg>
      <pc:sldChg chg="modSp">
        <pc:chgData name="Gumpert, Ethan" userId="eee57c4e-2dd3-41a8-ab02-bdd0128d49b9" providerId="ADAL" clId="{72E89CC1-2FF3-4294-B25A-639E19D65252}" dt="2020-06-26T17:18:51.874" v="19" actId="20577"/>
        <pc:sldMkLst>
          <pc:docMk/>
          <pc:sldMk cId="2717951442" sldId="286"/>
        </pc:sldMkLst>
        <pc:spChg chg="mod">
          <ac:chgData name="Gumpert, Ethan" userId="eee57c4e-2dd3-41a8-ab02-bdd0128d49b9" providerId="ADAL" clId="{72E89CC1-2FF3-4294-B25A-639E19D65252}" dt="2020-06-26T17:18:51.874" v="19" actId="20577"/>
          <ac:spMkLst>
            <pc:docMk/>
            <pc:sldMk cId="2717951442" sldId="286"/>
            <ac:spMk id="2" creationId="{963C8452-DF0F-4320-813F-E72FDD3BDF8C}"/>
          </ac:spMkLst>
        </pc:spChg>
      </pc:sldChg>
      <pc:sldChg chg="modSp">
        <pc:chgData name="Gumpert, Ethan" userId="eee57c4e-2dd3-41a8-ab02-bdd0128d49b9" providerId="ADAL" clId="{72E89CC1-2FF3-4294-B25A-639E19D65252}" dt="2020-06-26T17:19:19.381" v="63" actId="20577"/>
        <pc:sldMkLst>
          <pc:docMk/>
          <pc:sldMk cId="553367523" sldId="290"/>
        </pc:sldMkLst>
        <pc:spChg chg="mod">
          <ac:chgData name="Gumpert, Ethan" userId="eee57c4e-2dd3-41a8-ab02-bdd0128d49b9" providerId="ADAL" clId="{72E89CC1-2FF3-4294-B25A-639E19D65252}" dt="2020-06-26T17:19:04.166" v="24" actId="20577"/>
          <ac:spMkLst>
            <pc:docMk/>
            <pc:sldMk cId="553367523" sldId="290"/>
            <ac:spMk id="2" creationId="{963C8452-DF0F-4320-813F-E72FDD3BDF8C}"/>
          </ac:spMkLst>
        </pc:spChg>
        <pc:spChg chg="mod">
          <ac:chgData name="Gumpert, Ethan" userId="eee57c4e-2dd3-41a8-ab02-bdd0128d49b9" providerId="ADAL" clId="{72E89CC1-2FF3-4294-B25A-639E19D65252}" dt="2020-06-26T17:19:19.381" v="63" actId="20577"/>
          <ac:spMkLst>
            <pc:docMk/>
            <pc:sldMk cId="553367523" sldId="290"/>
            <ac:spMk id="6" creationId="{7401E7FB-9716-4725-989E-1942CA6E11E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04157"/>
            <a:ext cx="1163851" cy="53652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96C586-57C6-CA4F-AFF1-7BC08931A4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04157"/>
            <a:ext cx="1163851" cy="53652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04318"/>
            <a:ext cx="1163851" cy="536203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312" y="199929"/>
            <a:ext cx="1030113" cy="474587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ransition/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hyperlink" Target="https://www.advamed.org/issues/ethics-compliance/global-distributor-compliance-toolkit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B4416CF-C9F8-904E-8298-A4D95443EB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029201" y="700393"/>
            <a:ext cx="4114800" cy="4443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152400" y="693378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 dirty="0">
                <a:solidFill>
                  <a:srgbClr val="707074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置入公司名稱/活動/主題/標誌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657350"/>
            <a:ext cx="4723631" cy="3139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商務晚餐：第一部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您正打算在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一場重要會議期間和某些關鍵客戶共進晚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餐洽談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公事。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因為會議的關係，好幾間餐廳都已經被訂滿了。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您發現一間餐廳還有空位。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一位備受推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崇的獨立評論家把這間餐廳列為該城市前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五名餐廳之一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餐廳僅提供四道菜套餐和葡萄酒搭配，每位收費 [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置入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公司餐點限制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] 。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您是否應該選擇這間餐廳和 </a:t>
            </a:r>
            <a:r>
              <a:rPr lang="zh-TW" sz="1300" b="1" i="0" u="sng" strike="noStrike" cap="none" spc="0" baseline="0" dirty="0" smtClean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+mj-lt"/>
                <a:ea typeface="DFHei Std W7" panose="020B0700000000000000" pitchFamily="34" charset="-120"/>
                <a:cs typeface="PMingLiU"/>
              </a:rPr>
              <a:t>HCP </a:t>
            </a:r>
            <a:r>
              <a:rPr lang="zh-TW" sz="1300" b="1" i="0" u="sng" strike="noStrike" cap="none" spc="0" baseline="0" dirty="0" smtClean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共進商務晚餐</a:t>
            </a: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？</a:t>
            </a:r>
            <a:endParaRPr lang="en-US" sz="1300" b="1" u="sng" dirty="0">
              <a:solidFill>
                <a:schemeClr val="accent1"/>
              </a:solidFill>
              <a:uFill>
                <a:solidFill>
                  <a:schemeClr val="accent3"/>
                </a:solidFill>
              </a:u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7" name="TextBox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298BB615-41D4-4CA4-84A3-99AA19D781AD}"/>
              </a:ext>
            </a:extLst>
          </p:cNvPr>
          <p:cNvSpPr txBox="1"/>
          <p:nvPr/>
        </p:nvSpPr>
        <p:spPr>
          <a:xfrm>
            <a:off x="-7257" y="33570"/>
            <a:ext cx="6858000" cy="65094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30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4" algn="l" defTabSz="91430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6" algn="l" defTabSz="91430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0" algn="l" defTabSz="91430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2" algn="l" defTabSz="91430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66" algn="l" defTabSz="91430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19" algn="l" defTabSz="91430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72" algn="l" defTabSz="91430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26" algn="l" defTabSz="91430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sz="1100" b="1" i="0" strike="noStrike" cap="none" spc="0" baseline="0" dirty="0">
                <a:solidFill>
                  <a:srgbClr val="FF0000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免責聲明</a:t>
            </a:r>
            <a:r>
              <a:rPr lang="zh-TW" sz="1100" b="0" i="0" strike="noStrike" cap="none" spc="0" baseline="0" dirty="0">
                <a:solidFill>
                  <a:srgbClr val="FF0000"/>
                </a:solidFill>
                <a:effectLst/>
                <a:latin typeface="DFHei Std W9" panose="020B0900000000000000" pitchFamily="34" charset="-120"/>
                <a:ea typeface="DFHei Std W9" panose="020B0900000000000000" pitchFamily="34" charset="-120"/>
                <a:cs typeface="PMingLiU"/>
              </a:rPr>
              <a:t>：</a:t>
            </a:r>
            <a:r>
              <a:rPr lang="zh-TW" sz="1100" b="0" i="0" strike="noStrike" cap="none" spc="0" baseline="0" dirty="0">
                <a:solidFill>
                  <a:srgbClr val="FF0000"/>
                </a:solidFill>
                <a:effectLst/>
                <a:latin typeface="Lato" panose="020F0502020204030203" pitchFamily="34" charset="0"/>
                <a:ea typeface="DFHei Std W5" panose="020B0500000000000000" pitchFamily="34" charset="-120"/>
                <a:cs typeface="PMingLiU"/>
              </a:rPr>
              <a:t>請注意，本文件是取自先進醫療技術協會 (Advanced Medical Technology Association®，AdvaMed®) 的「全球經銷商合規工具包」，網址為： </a:t>
            </a:r>
            <a:r>
              <a:rPr lang="zh-TW" sz="1100" b="0" i="0" u="sng" strike="noStrike" cap="none" spc="0" baseline="0" dirty="0">
                <a:solidFill>
                  <a:srgbClr val="181818"/>
                </a:solidFill>
                <a:effectLst/>
                <a:uFill>
                  <a:solidFill>
                    <a:srgbClr val="181818"/>
                  </a:solidFill>
                </a:uFill>
                <a:latin typeface="Lato" panose="020F0502020204030203" pitchFamily="34" charset="0"/>
                <a:ea typeface="DFHei Std W5" panose="020B0500000000000000" pitchFamily="34" charset="-120"/>
                <a:cs typeface="PMingLiU"/>
                <a:hlinkClick r:id="rId5" history="0"/>
              </a:rPr>
              <a:t>https://www.advamed.org/issues/ethics-compliance/global-distributor-compliance-toolkit</a:t>
            </a:r>
            <a:r>
              <a:rPr lang="zh-TW" sz="1100" b="0" i="0" strike="noStrike" cap="none" spc="0" baseline="0" dirty="0">
                <a:solidFill>
                  <a:srgbClr val="181818"/>
                </a:solidFill>
                <a:effectLst/>
                <a:latin typeface="Lato" panose="020F0502020204030203" pitchFamily="34" charset="0"/>
                <a:ea typeface="DFHei Std W5" panose="020B0500000000000000" pitchFamily="34" charset="-120"/>
                <a:cs typeface="PMingLiU"/>
              </a:rPr>
              <a:t> </a:t>
            </a:r>
            <a:endParaRPr lang="en-US" sz="1000" dirty="0">
              <a:solidFill>
                <a:schemeClr val="bg1">
                  <a:lumMod val="10000"/>
                </a:schemeClr>
              </a:solidFill>
              <a:effectLst/>
              <a:latin typeface="Lato" panose="020F0502020204030203" pitchFamily="34" charset="0"/>
              <a:ea typeface="DFHei Std W5" panose="020B0500000000000000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159935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 dirty="0">
                <a:solidFill>
                  <a:srgbClr val="707074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置入公司名稱/活動/主題/標誌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657350"/>
            <a:ext cx="4723631" cy="3139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商務晚餐：第二部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您正打算在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一場重要會議期間和某些關鍵客戶共進晚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餐洽談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公事。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因為會議的關係，好幾間餐廳都已經被訂滿了。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您發現一間餐廳還有空位。</a:t>
            </a:r>
          </a:p>
          <a:p>
            <a:pPr marL="285750" indent="-28575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一位備受推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崇的獨立評論家把這間餐廳列為該城市前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五名餐廳之一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餐廳僅提供四道菜套餐和葡萄酒搭配，每位收費 [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置入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公司餐點限制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] 。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您是否應該選擇這間餐廳和 </a:t>
            </a: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+mj-lt"/>
                <a:ea typeface="DFHei Std W5" panose="020B0500000000000000" pitchFamily="34" charset="-120"/>
                <a:cs typeface="PMingLiU"/>
              </a:rPr>
              <a:t>HCP </a:t>
            </a: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共進商務晚餐？</a:t>
            </a:r>
            <a:endParaRPr lang="en-US" sz="1300" b="1" u="sng" dirty="0">
              <a:solidFill>
                <a:schemeClr val="accent1"/>
              </a:solidFill>
              <a:uFill>
                <a:solidFill>
                  <a:schemeClr val="accent3"/>
                </a:solidFill>
              </a:u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33A1CC6C-D421-FF48-8C85-2F2921ACFEF3}"/>
              </a:ext>
            </a:extLst>
          </p:cNvPr>
          <p:cNvSpPr/>
          <p:nvPr/>
        </p:nvSpPr>
        <p:spPr>
          <a:xfrm>
            <a:off x="5181599" y="1920936"/>
            <a:ext cx="3711389" cy="2555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>
              <a:solidFill>
                <a:srgbClr val="A4EDF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F049DA5-28A8-EF4C-9051-F97318BDB80E}"/>
              </a:ext>
            </a:extLst>
          </p:cNvPr>
          <p:cNvSpPr txBox="1"/>
          <p:nvPr/>
        </p:nvSpPr>
        <p:spPr>
          <a:xfrm>
            <a:off x="5334000" y="2100886"/>
            <a:ext cx="3494979" cy="2121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200" b="1" i="0" strike="noStrike" cap="none" spc="0" baseline="0" dirty="0">
                <a:solidFill>
                  <a:srgbClr val="FFFFF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在決定是否選擇這間餐廳時，須考慮以下幾點：</a:t>
            </a:r>
            <a:endParaRPr lang="en-US" sz="1200" dirty="0">
              <a:solidFill>
                <a:srgbClr val="FFFFFF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  <a:p>
            <a:pPr marL="171450" indent="-171450">
              <a:lnSpc>
                <a:spcPct val="12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zh-TW" sz="12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當地行業規範對場地和招待限制的要求</a:t>
            </a:r>
          </a:p>
          <a:p>
            <a:pPr marL="171450" indent="-171450">
              <a:lnSpc>
                <a:spcPct val="12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zh-TW" sz="12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</a:t>
            </a:r>
            <a:r>
              <a:rPr 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的製造商是否允許您從事這項活動以及</a:t>
            </a:r>
            <a:r>
              <a:rPr lang="en-US" alt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他們</a:t>
            </a:r>
            <a:r>
              <a:rPr lang="zh-TW" sz="12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是否實行招待限制</a:t>
            </a:r>
          </a:p>
          <a:p>
            <a:pPr marL="171450" indent="-171450">
              <a:lnSpc>
                <a:spcPct val="12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zh-TW" sz="12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建議您選擇一間比較</a:t>
            </a:r>
            <a:r>
              <a:rPr 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普通的餐廳以免公眾</a:t>
            </a:r>
            <a:r>
              <a:rPr lang="en-US" alt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監督或把會議改期</a:t>
            </a:r>
            <a:endParaRPr lang="zh-TW" sz="1200" b="0" i="0" strike="noStrike" cap="none" spc="0" baseline="0" dirty="0">
              <a:solidFill>
                <a:srgbClr val="FFFFFF"/>
              </a:solidFill>
              <a:effectLst/>
              <a:latin typeface="DFHei Std W5" panose="020B0500000000000000" pitchFamily="34" charset="-120"/>
              <a:ea typeface="DFHei Std W5" panose="020B0500000000000000" pitchFamily="34" charset="-120"/>
              <a:cs typeface="PMingLiU"/>
            </a:endParaRPr>
          </a:p>
          <a:p>
            <a:pPr marL="171450" indent="-171450">
              <a:lnSpc>
                <a:spcPct val="12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zh-TW" sz="12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如果 </a:t>
            </a:r>
            <a:r>
              <a:rPr lang="zh-TW" sz="1200" b="0" i="0" strike="noStrike" cap="none" spc="0" baseline="0" dirty="0">
                <a:solidFill>
                  <a:srgbClr val="FFFFFF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2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同時是政府官員，</a:t>
            </a:r>
            <a:r>
              <a:rPr 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他們可能就</a:t>
            </a:r>
            <a:r>
              <a:rPr lang="en-US" alt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不許接收這些禮</a:t>
            </a:r>
            <a:r>
              <a:rPr lang="zh-TW" sz="12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節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272176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9C465D44-9BBD-C34B-AB9E-3E33D9472966}"/>
              </a:ext>
            </a:extLst>
          </p:cNvPr>
          <p:cNvSpPr txBox="1"/>
          <p:nvPr/>
        </p:nvSpPr>
        <p:spPr>
          <a:xfrm>
            <a:off x="0" y="1837551"/>
            <a:ext cx="135485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b="1" spc="-1000">
                <a:solidFill>
                  <a:schemeClr val="accent6">
                    <a:alpha val="4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‘‘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3F7E96E7-3BF5-D642-A82E-4028CA715F40}"/>
              </a:ext>
            </a:extLst>
          </p:cNvPr>
          <p:cNvSpPr txBox="1"/>
          <p:nvPr/>
        </p:nvSpPr>
        <p:spPr>
          <a:xfrm>
            <a:off x="3276600" y="3425100"/>
            <a:ext cx="135485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b="1" spc="-1000">
                <a:solidFill>
                  <a:schemeClr val="accent6">
                    <a:alpha val="4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’’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2C6F0793-4CC0-5C40-9FE4-53FB92E869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029201" y="700393"/>
            <a:ext cx="4114800" cy="4443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870829"/>
            <a:ext cx="4190231" cy="3139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閒聊：第一部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在和一位備受尊敬的 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共進商務晚餐時，他對您說：</a:t>
            </a:r>
          </a:p>
          <a:p>
            <a:pPr marL="228600" lvl="1">
              <a:lnSpc>
                <a:spcPct val="120000"/>
              </a:lnSpc>
              <a:spcAft>
                <a:spcPts val="1000"/>
              </a:spcAft>
            </a:pPr>
            <a:r>
              <a:rPr lang="zh-TW" sz="1300" b="0" i="1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知道，我用貴公司產品已經很久了。我打算用我的知識來教育其他醫生，如果您能為我的心血提供一點酬勞的話，我會很樂意在一些手術中使用您的產品。我下週會把進一步細節傳給您。我期待從您那裡獲得好消息。</a:t>
            </a:r>
            <a:endParaRPr lang="en-US" sz="1300" b="1" i="1" dirty="0">
              <a:solidFill>
                <a:schemeClr val="bg1">
                  <a:lumMod val="10000"/>
                </a:schemeClr>
              </a:solidFill>
              <a:latin typeface="DFHei Std W5" panose="020B0500000000000000" pitchFamily="34" charset="-120"/>
              <a:ea typeface="DFHei Std W5" panose="020B0500000000000000" pitchFamily="34" charset="-12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您應該如何回應？</a:t>
            </a:r>
            <a:endParaRPr lang="en-US" sz="1300" b="1" u="sng" dirty="0">
              <a:solidFill>
                <a:schemeClr val="accent1"/>
              </a:solidFill>
              <a:uFill>
                <a:solidFill>
                  <a:schemeClr val="accent3"/>
                </a:solidFill>
              </a:u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20753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9C465D44-9BBD-C34B-AB9E-3E33D9472966}"/>
              </a:ext>
            </a:extLst>
          </p:cNvPr>
          <p:cNvSpPr txBox="1"/>
          <p:nvPr/>
        </p:nvSpPr>
        <p:spPr>
          <a:xfrm>
            <a:off x="0" y="1837551"/>
            <a:ext cx="135485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b="1" spc="-1000">
                <a:solidFill>
                  <a:schemeClr val="accent6">
                    <a:alpha val="4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‘‘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3F7E96E7-3BF5-D642-A82E-4028CA715F40}"/>
              </a:ext>
            </a:extLst>
          </p:cNvPr>
          <p:cNvSpPr txBox="1"/>
          <p:nvPr/>
        </p:nvSpPr>
        <p:spPr>
          <a:xfrm>
            <a:off x="3276600" y="3425100"/>
            <a:ext cx="135485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b="1" spc="-1000">
                <a:solidFill>
                  <a:schemeClr val="accent6">
                    <a:alpha val="4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’’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870829"/>
            <a:ext cx="4190231" cy="3139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閒聊：第二部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在和一位備受尊敬的 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共進商務晚餐時，他對您說：</a:t>
            </a:r>
          </a:p>
          <a:p>
            <a:pPr marL="228600" lvl="1">
              <a:lnSpc>
                <a:spcPct val="120000"/>
              </a:lnSpc>
              <a:spcAft>
                <a:spcPts val="1000"/>
              </a:spcAft>
            </a:pPr>
            <a:r>
              <a:rPr lang="zh-TW" sz="1300" b="0" i="1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知道，我用貴公司產品已經很久了。我打算用我的知識來教育其他醫生，如果您能為我的心血提供一點酬勞的話，我會很樂意在一些手術中使用您的產品。我下週會把進一步細節傳給您。我期待從您那裡獲得好消息。</a:t>
            </a:r>
            <a:endParaRPr lang="en-US" sz="1300" b="1" i="1" dirty="0">
              <a:solidFill>
                <a:schemeClr val="bg1">
                  <a:lumMod val="10000"/>
                </a:schemeClr>
              </a:solidFill>
              <a:latin typeface="DFHei Std W5" panose="020B0500000000000000" pitchFamily="34" charset="-120"/>
              <a:ea typeface="DFHei Std W5" panose="020B0500000000000000" pitchFamily="34" charset="-12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您應該如何回應？</a:t>
            </a:r>
            <a:endParaRPr lang="en-US" sz="1300" b="1" dirty="0">
              <a:solidFill>
                <a:schemeClr val="bg1">
                  <a:lumMod val="10000"/>
                </a:schemeClr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2763CB5C-3824-B943-A6FF-E77080E08DCF}"/>
              </a:ext>
            </a:extLst>
          </p:cNvPr>
          <p:cNvSpPr/>
          <p:nvPr/>
        </p:nvSpPr>
        <p:spPr>
          <a:xfrm>
            <a:off x="5334000" y="1920936"/>
            <a:ext cx="3428231" cy="3018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>
              <a:solidFill>
                <a:srgbClr val="A4EDF5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B4E047AA-5820-C342-99F3-0FD22EB5A272}"/>
              </a:ext>
            </a:extLst>
          </p:cNvPr>
          <p:cNvSpPr txBox="1"/>
          <p:nvPr/>
        </p:nvSpPr>
        <p:spPr>
          <a:xfrm>
            <a:off x="5122142" y="1154251"/>
            <a:ext cx="135485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b="1" spc="-1000">
                <a:solidFill>
                  <a:srgbClr val="FFFFFF">
                    <a:alpha val="10000"/>
                  </a:srgb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‘‘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635C21DF-C9BD-BB48-9DAB-81269B595F1B}"/>
              </a:ext>
            </a:extLst>
          </p:cNvPr>
          <p:cNvSpPr txBox="1"/>
          <p:nvPr/>
        </p:nvSpPr>
        <p:spPr>
          <a:xfrm>
            <a:off x="7543800" y="3558450"/>
            <a:ext cx="135485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b="1" spc="-1000" dirty="0">
                <a:solidFill>
                  <a:srgbClr val="FFFFFF">
                    <a:alpha val="10000"/>
                  </a:srgb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’’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C51A8A4F-046F-5542-B381-499597E73161}"/>
              </a:ext>
            </a:extLst>
          </p:cNvPr>
          <p:cNvSpPr txBox="1"/>
          <p:nvPr/>
        </p:nvSpPr>
        <p:spPr>
          <a:xfrm>
            <a:off x="5641617" y="2155016"/>
            <a:ext cx="2780247" cy="26059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-228554">
              <a:lnSpc>
                <a:spcPct val="120000"/>
              </a:lnSpc>
              <a:spcAft>
                <a:spcPts val="1000"/>
              </a:spcAft>
            </a:pPr>
            <a:r>
              <a:rPr lang="zh-TW" sz="1500" b="0" i="1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我無法向您提供任何利益作為業務獎勵或未來銷售的條件。這可能違反《反海外貪腐法》或當地反賄賂法，且可能被視為貪腐行為。我們兩人在這種情況下都可能面臨嚴重刑罰。</a:t>
            </a:r>
            <a:endParaRPr lang="en-US" sz="1300" b="1" i="1" dirty="0">
              <a:solidFill>
                <a:srgbClr val="FFFFFF"/>
              </a:solidFill>
              <a:latin typeface="DFHei Std W5" panose="020B0500000000000000" pitchFamily="34" charset="-120"/>
              <a:ea typeface="DFHei Std W5" panose="020B0500000000000000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053502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9C465D44-9BBD-C34B-AB9E-3E33D9472966}"/>
              </a:ext>
            </a:extLst>
          </p:cNvPr>
          <p:cNvSpPr txBox="1"/>
          <p:nvPr/>
        </p:nvSpPr>
        <p:spPr>
          <a:xfrm>
            <a:off x="0" y="1837551"/>
            <a:ext cx="135485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b="1" spc="-1000">
                <a:solidFill>
                  <a:schemeClr val="accent6">
                    <a:alpha val="4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‘‘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3F7E96E7-3BF5-D642-A82E-4028CA715F40}"/>
              </a:ext>
            </a:extLst>
          </p:cNvPr>
          <p:cNvSpPr txBox="1"/>
          <p:nvPr/>
        </p:nvSpPr>
        <p:spPr>
          <a:xfrm>
            <a:off x="3276600" y="2647950"/>
            <a:ext cx="135485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b="1" spc="-1000">
                <a:solidFill>
                  <a:schemeClr val="accent6">
                    <a:alpha val="4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’’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2C6F0793-4CC0-5C40-9FE4-53FB92E869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029201" y="700393"/>
            <a:ext cx="4114800" cy="4443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 dirty="0">
                <a:solidFill>
                  <a:srgbClr val="707074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置入公司名稱/活動/主題/標誌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870829"/>
            <a:ext cx="4190231" cy="3139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閒聊：第三部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在和一位備受尊敬的 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共進商務晚餐時，他對您說：</a:t>
            </a:r>
          </a:p>
          <a:p>
            <a:pPr marL="228600" lvl="1">
              <a:lnSpc>
                <a:spcPct val="120000"/>
              </a:lnSpc>
              <a:spcAft>
                <a:spcPts val="1000"/>
              </a:spcAft>
            </a:pPr>
            <a:r>
              <a:rPr lang="zh-TW" sz="1300" b="0" i="1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您知道，我非常投入服務社區的地方慈善工作。</a:t>
            </a:r>
            <a:r>
              <a:rPr lang="zh-TW" sz="1300" b="0" i="1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50,000</a:t>
            </a:r>
            <a:r>
              <a:rPr lang="zh-TW" sz="1300" b="0" i="1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美元捐款將會大大幫助我們實</a:t>
            </a:r>
            <a:r>
              <a:rPr lang="zh-TW" sz="1300" b="0" i="1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現慈善工</a:t>
            </a:r>
            <a:r>
              <a:rPr lang="en-US" altLang="zh-TW" sz="1300" b="0" i="1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1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1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作的</a:t>
            </a:r>
            <a:r>
              <a:rPr lang="zh-TW" sz="1300" b="0" i="1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使命。</a:t>
            </a:r>
          </a:p>
          <a:p>
            <a:pPr indent="-228554">
              <a:lnSpc>
                <a:spcPct val="120000"/>
              </a:lnSpc>
              <a:spcAft>
                <a:spcPts val="1000"/>
              </a:spcAft>
            </a:pP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您應該怎麼做？</a:t>
            </a:r>
            <a:endParaRPr lang="en-US" sz="1300" b="1" u="sng" dirty="0">
              <a:solidFill>
                <a:schemeClr val="accent1"/>
              </a:solidFill>
              <a:uFill>
                <a:solidFill>
                  <a:schemeClr val="accent3"/>
                </a:solidFill>
              </a:u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998734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D4E3265-38EF-1149-ADA7-5056C6DF9EA5}"/>
              </a:ext>
            </a:extLst>
          </p:cNvPr>
          <p:cNvSpPr txBox="1"/>
          <p:nvPr/>
        </p:nvSpPr>
        <p:spPr>
          <a:xfrm>
            <a:off x="3276600" y="2647950"/>
            <a:ext cx="135485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b="1" spc="-1000">
                <a:solidFill>
                  <a:schemeClr val="accent6">
                    <a:alpha val="4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’’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9C465D44-9BBD-C34B-AB9E-3E33D9472966}"/>
              </a:ext>
            </a:extLst>
          </p:cNvPr>
          <p:cNvSpPr txBox="1"/>
          <p:nvPr/>
        </p:nvSpPr>
        <p:spPr>
          <a:xfrm>
            <a:off x="0" y="1837551"/>
            <a:ext cx="135485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b="1" spc="-1000">
                <a:solidFill>
                  <a:schemeClr val="accent6">
                    <a:alpha val="4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‘‘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 dirty="0">
                <a:solidFill>
                  <a:srgbClr val="707074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置入公司名稱/活動/主題/標誌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870829"/>
            <a:ext cx="4190231" cy="3139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altLang="en-US" sz="2100" b="1" dirty="0" smtClean="0">
                <a:solidFill>
                  <a:srgbClr val="006D6F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閒聊：第四部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altLang="en-US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在和一位備受</a:t>
            </a:r>
            <a:r>
              <a:rPr lang="zh-TW" altLang="en-US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尊敬的 </a:t>
            </a:r>
            <a:r>
              <a:rPr lang="en-US" altLang="zh-TW" sz="1300" dirty="0">
                <a:solidFill>
                  <a:srgbClr val="181818"/>
                </a:solidFill>
                <a:ea typeface="DFHei Std W5" panose="020B0500000000000000" pitchFamily="34" charset="-120"/>
                <a:cs typeface="PMingLiU"/>
              </a:rPr>
              <a:t>HCP</a:t>
            </a:r>
            <a:r>
              <a:rPr lang="zh-TW" altLang="en-US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共進商務晚餐時，他對您說：</a:t>
            </a:r>
          </a:p>
          <a:p>
            <a:pPr marL="228600" lvl="1">
              <a:lnSpc>
                <a:spcPct val="120000"/>
              </a:lnSpc>
              <a:spcAft>
                <a:spcPts val="1000"/>
              </a:spcAft>
            </a:pPr>
            <a:r>
              <a:rPr lang="zh-TW" altLang="en-US" sz="1300" i="1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您知道，我非常投入服務社區的地方慈善工作。</a:t>
            </a:r>
            <a:r>
              <a:rPr lang="en-US" altLang="zh-TW" sz="1300" i="1" dirty="0">
                <a:solidFill>
                  <a:srgbClr val="181818"/>
                </a:solidFill>
                <a:ea typeface="DFHei Std W5" panose="020B0500000000000000" pitchFamily="34" charset="-120"/>
                <a:cs typeface="PMingLiU"/>
              </a:rPr>
              <a:t>50,000</a:t>
            </a:r>
            <a:r>
              <a:rPr lang="zh-TW" altLang="en-US" sz="1300" i="1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美元捐款將會大大幫助我們實現慈善工</a:t>
            </a:r>
            <a:r>
              <a:rPr lang="en-US" altLang="zh-TW" sz="1300" i="1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i="1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altLang="en-US" sz="1300" i="1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作的使命。</a:t>
            </a:r>
          </a:p>
          <a:p>
            <a:pPr indent="-228554">
              <a:lnSpc>
                <a:spcPct val="120000"/>
              </a:lnSpc>
              <a:spcAft>
                <a:spcPts val="1000"/>
              </a:spcAft>
            </a:pPr>
            <a:r>
              <a:rPr lang="zh-TW" altLang="en-US"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您應該怎麼做？</a:t>
            </a:r>
            <a:endParaRPr lang="en-US" sz="1300" b="1" u="sng" dirty="0">
              <a:solidFill>
                <a:schemeClr val="accent1"/>
              </a:solidFill>
              <a:uFill>
                <a:solidFill>
                  <a:schemeClr val="accent3"/>
                </a:solidFill>
              </a:u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EBB0D8FB-484B-564F-BA96-DBBB71FD1AD0}"/>
              </a:ext>
            </a:extLst>
          </p:cNvPr>
          <p:cNvSpPr/>
          <p:nvPr/>
        </p:nvSpPr>
        <p:spPr>
          <a:xfrm>
            <a:off x="5584243" y="1915616"/>
            <a:ext cx="3177988" cy="22563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>
              <a:solidFill>
                <a:srgbClr val="A4EDF5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8793B2A-8AEE-EE4F-9A51-3E9B030149D3}"/>
              </a:ext>
            </a:extLst>
          </p:cNvPr>
          <p:cNvSpPr txBox="1"/>
          <p:nvPr/>
        </p:nvSpPr>
        <p:spPr>
          <a:xfrm>
            <a:off x="5775714" y="2142507"/>
            <a:ext cx="29718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8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向 </a:t>
            </a:r>
            <a:r>
              <a:rPr lang="en-US" altLang="zh-TW" sz="1800" dirty="0">
                <a:solidFill>
                  <a:srgbClr val="FFFFFF"/>
                </a:solidFill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8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表示</a:t>
            </a:r>
            <a:r>
              <a:rPr lang="zh-TW" sz="18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，您不允許捐款給任何 </a:t>
            </a:r>
            <a:r>
              <a:rPr lang="zh-TW" sz="1800" b="0" i="0" strike="noStrike" cap="none" spc="0" baseline="0" dirty="0">
                <a:solidFill>
                  <a:srgbClr val="FFFFFF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8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選擇的慈善機構，因為根據《</a:t>
            </a:r>
            <a:r>
              <a:rPr lang="zh-TW" sz="18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反海外</a:t>
            </a:r>
            <a:r>
              <a:rPr lang="en-US" altLang="zh-TW" sz="18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8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8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貪腐法</a:t>
            </a:r>
            <a:r>
              <a:rPr lang="zh-TW" sz="18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》和當地反賄賂法，這可能被視為賄賂行為。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228748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B4416CF-C9F8-904E-8298-A4D95443EB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029201" y="700393"/>
            <a:ext cx="4114800" cy="4443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 dirty="0">
                <a:solidFill>
                  <a:srgbClr val="707074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置入公司名稱/活動/主題/標誌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870829"/>
            <a:ext cx="5180831" cy="3139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旅行要求：第一部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醫療器材產品的 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客戶要求您支付旅費，以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便他可以前往醫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療器材製造商辦公室參加動手科技器械培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訓的旅費。客戶還要求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，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要把前往受歡迎度假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勝地的附帶行程納入。</a:t>
            </a: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您應該如何回應？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支付整筆旅費，因為旅行具備合法目的。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請旅行社支付客戶的整筆旅費，然後再為旅行社報帳。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如果該 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有參加培訓的合法業務需要，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則支付客戶前往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醫療器材製造商辦公室的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行程費用，但拒絕支付附帶行程費用，因為這與旅行的業務目的無關。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287650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 dirty="0">
                <a:solidFill>
                  <a:srgbClr val="707074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置入公司名稱/活動/主題/標誌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870829"/>
            <a:ext cx="5180831" cy="3139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旅行要求：第二部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altLang="en-US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醫療器材產品的 </a:t>
            </a:r>
            <a:r>
              <a:rPr lang="en-US" altLang="zh-TW" sz="1300" dirty="0">
                <a:solidFill>
                  <a:srgbClr val="181818"/>
                </a:solidFill>
                <a:ea typeface="DFHei Std W5" panose="020B0500000000000000" pitchFamily="34" charset="-120"/>
                <a:cs typeface="PMingLiU"/>
              </a:rPr>
              <a:t>HCP</a:t>
            </a:r>
            <a:r>
              <a:rPr lang="zh-TW" altLang="en-US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客戶要求您支付旅費，以便他可以前往醫</a:t>
            </a:r>
            <a:r>
              <a:rPr lang="en-US" altLang="zh-TW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altLang="en-US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療器材製造商辦公室參加動手科技器械培訓的旅費。客戶還要求，</a:t>
            </a:r>
            <a:r>
              <a:rPr lang="en-US" altLang="zh-TW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altLang="en-US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要把前往受歡迎度假勝地的附帶行程納入。</a:t>
            </a:r>
            <a:r>
              <a:rPr lang="zh-TW" altLang="en-US"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您應該如何回應？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altLang="en-US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支付整筆旅費，因為旅行具備合法目的。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altLang="en-US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請旅行社支付客戶的整筆旅費，然後再為旅行社報帳。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zh-TW" altLang="en-US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如果該 </a:t>
            </a:r>
            <a:r>
              <a:rPr lang="en-US" altLang="zh-TW" sz="1300" dirty="0">
                <a:solidFill>
                  <a:srgbClr val="181818"/>
                </a:solidFill>
                <a:ea typeface="DFHei Std W5" panose="020B0500000000000000" pitchFamily="34" charset="-120"/>
                <a:cs typeface="PMingLiU"/>
              </a:rPr>
              <a:t>HCP</a:t>
            </a:r>
            <a:r>
              <a:rPr lang="zh-TW" altLang="en-US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有參加培訓的合法業務需要，則支付客戶前往</a:t>
            </a:r>
            <a:r>
              <a:rPr lang="en-US" altLang="zh-TW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altLang="en-US" sz="13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醫療器材製造商辦公室的行程費用，但拒絕支付附帶行程費用，因為這與旅行的業務目的無關。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BD559C64-8299-9046-BEC1-1B7216F9D667}"/>
              </a:ext>
            </a:extLst>
          </p:cNvPr>
          <p:cNvSpPr/>
          <p:nvPr/>
        </p:nvSpPr>
        <p:spPr>
          <a:xfrm>
            <a:off x="5715000" y="1870829"/>
            <a:ext cx="3177988" cy="3018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8" name="TextBox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1F1A2338-291C-A343-87F6-B04664031DBB}"/>
              </a:ext>
            </a:extLst>
          </p:cNvPr>
          <p:cNvSpPr txBox="1"/>
          <p:nvPr/>
        </p:nvSpPr>
        <p:spPr>
          <a:xfrm>
            <a:off x="5867400" y="2050779"/>
            <a:ext cx="2885379" cy="200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zh-TW" sz="1500" b="1" i="0" strike="noStrike" cap="none" spc="0" baseline="0" dirty="0" smtClean="0">
                <a:solidFill>
                  <a:srgbClr val="FFFFF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正確答案為 </a:t>
            </a:r>
            <a:r>
              <a:rPr lang="zh-TW" sz="1500" b="1" i="0" strike="noStrike" cap="none" spc="0" baseline="0" dirty="0" smtClean="0">
                <a:solidFill>
                  <a:srgbClr val="FFFFFF"/>
                </a:solidFill>
                <a:effectLst/>
                <a:latin typeface="+mj-lt"/>
                <a:ea typeface="PMingLiU"/>
                <a:cs typeface="PMingLiU"/>
              </a:rPr>
              <a:t>C</a:t>
            </a:r>
            <a:r>
              <a:rPr lang="zh-TW" sz="1500" b="1" i="0" strike="noStrike" cap="none" spc="0" baseline="0" dirty="0" smtClean="0">
                <a:solidFill>
                  <a:srgbClr val="FFFFF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。</a:t>
            </a:r>
            <a:r>
              <a:rPr lang="zh-TW" sz="1500" b="1" i="0" strike="noStrike" cap="none" spc="0" baseline="0" dirty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 </a:t>
            </a:r>
            <a:endParaRPr lang="en-US" dirty="0">
              <a:solidFill>
                <a:srgbClr val="FFFFFF"/>
              </a:solidFill>
            </a:endParaRPr>
          </a:p>
          <a:p>
            <a:pPr>
              <a:lnSpc>
                <a:spcPct val="120000"/>
              </a:lnSpc>
            </a:pPr>
            <a:r>
              <a:rPr lang="zh-TW" sz="12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當有合法目的或需要時，允許支付 </a:t>
            </a:r>
            <a:r>
              <a:rPr lang="zh-TW" sz="1200" b="0" i="0" strike="noStrike" cap="none" spc="0" baseline="0" dirty="0">
                <a:solidFill>
                  <a:srgbClr val="FFFFFF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HCP</a:t>
            </a:r>
            <a:r>
              <a:rPr lang="zh-TW" sz="12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的差旅費，並且根據貴公司的內部程序和與醫療器材產品製造商的合約，這是允許的。不具備合法目的的附帶行程，絕對不得允許。如果需要更多與 HCP </a:t>
            </a:r>
            <a:r>
              <a:rPr lang="en-US" alt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200" b="0" i="0" strike="noStrike" cap="none" spc="0" baseline="0" dirty="0" smtClean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互動</a:t>
            </a:r>
            <a:r>
              <a:rPr lang="zh-TW" sz="1200" b="0" i="0" strike="noStrike" cap="none" spc="0" baseline="0" dirty="0">
                <a:solidFill>
                  <a:srgbClr val="FFFFFF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時可允許的行為之相關指導，您可隨時聯絡 [置入公司聯絡人]。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373186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6CB1B2C5-C21C-A54F-8C5D-3D992DE2E9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029201" y="700393"/>
            <a:ext cx="4114800" cy="4443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sz="1200" b="1" i="0" strike="noStrike" cap="none" spc="0" baseline="0" dirty="0">
                <a:solidFill>
                  <a:srgbClr val="707074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置入公司名稱/活動/主題/標誌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870829"/>
            <a:ext cx="4342631" cy="3139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音樂會門票：第一部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8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瑪麗希望送禮給和她有業務往來關係的</a:t>
            </a:r>
            <a:r>
              <a:rPr lang="en-US" altLang="zh-TW" sz="18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8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8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醫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院護士團隊。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她決定送每個人一張音樂會普通門票</a:t>
            </a:r>
            <a:r>
              <a:rPr lang="zh-TW" sz="18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，</a:t>
            </a:r>
            <a:r>
              <a:rPr lang="en-US" altLang="zh-TW" sz="18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8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8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每張價值僅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60 </a:t>
            </a:r>
            <a:r>
              <a:rPr lang="zh-TW" sz="18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美元。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8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問題： </a:t>
            </a:r>
            <a:r>
              <a:rPr lang="zh-TW" sz="1800" b="0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是否允許瑪麗這樣做？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sz="2600" b="1" i="0" strike="noStrike" cap="none" spc="0" baseline="0" dirty="0">
                <a:solidFill>
                  <a:srgbClr val="1F366A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242796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870829"/>
            <a:ext cx="4342631" cy="3139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音樂會門票：第二部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altLang="en-US" sz="18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瑪麗希望送禮給和她有業務往來關係的</a:t>
            </a:r>
            <a:r>
              <a:rPr lang="en-US" altLang="zh-TW" sz="18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8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altLang="en-US" sz="18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醫院護士團隊。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altLang="en-US" sz="18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她決定送每個人一張音樂會普通門票，</a:t>
            </a:r>
            <a:r>
              <a:rPr lang="en-US" altLang="zh-TW" sz="18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8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altLang="en-US" sz="18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每張價值僅 </a:t>
            </a:r>
            <a:r>
              <a:rPr lang="en-US" altLang="zh-TW" sz="1800" dirty="0">
                <a:solidFill>
                  <a:srgbClr val="181818"/>
                </a:solidFill>
                <a:ea typeface="DFHei Std W5" panose="020B0500000000000000" pitchFamily="34" charset="-120"/>
                <a:cs typeface="PMingLiU"/>
              </a:rPr>
              <a:t>60 </a:t>
            </a:r>
            <a:r>
              <a:rPr lang="zh-TW" altLang="en-US" sz="18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美元。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altLang="en-US" sz="18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問題： </a:t>
            </a:r>
            <a:r>
              <a:rPr lang="zh-TW" altLang="en-US" sz="18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是否允許瑪麗這樣做？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8574E3F-46A0-D94C-97EA-680844B36AE5}"/>
              </a:ext>
            </a:extLst>
          </p:cNvPr>
          <p:cNvSpPr/>
          <p:nvPr/>
        </p:nvSpPr>
        <p:spPr>
          <a:xfrm>
            <a:off x="5334000" y="1915616"/>
            <a:ext cx="3428230" cy="23325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>
              <a:solidFill>
                <a:srgbClr val="A4EDF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E0903D5-212F-4B43-90F7-156DC654C2FD}"/>
              </a:ext>
            </a:extLst>
          </p:cNvPr>
          <p:cNvSpPr txBox="1"/>
          <p:nvPr/>
        </p:nvSpPr>
        <p:spPr>
          <a:xfrm>
            <a:off x="5600702" y="2147827"/>
            <a:ext cx="2971800" cy="1839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600" b="0" i="0" strike="noStrike" cap="none" spc="0" baseline="0" dirty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否。只有在價值</a:t>
            </a:r>
            <a:r>
              <a:rPr lang="zh-TW" sz="1600" b="0" i="1" strike="noStrike" cap="none" spc="0" baseline="0" dirty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適中</a:t>
            </a:r>
            <a:r>
              <a:rPr lang="zh-TW" sz="1600" b="0" i="0" strike="noStrike" cap="none" spc="0" baseline="0" dirty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且符合當地法律的情况下，才允許使用具有真正教育功能或對患者有益的物品，如教科書。務必確保其他人不會也將不會認為這是潛在的貪腐影響手段。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375142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548BEBB-F1F0-5849-8E5E-A0C335B705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029201" y="700393"/>
            <a:ext cx="4114800" cy="44431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DEFF0EA-0938-0B48-9C7F-7B611D0AC651}"/>
              </a:ext>
            </a:extLst>
          </p:cNvPr>
          <p:cNvSpPr txBox="1"/>
          <p:nvPr/>
        </p:nvSpPr>
        <p:spPr>
          <a:xfrm>
            <a:off x="381769" y="1870829"/>
            <a:ext cx="5561831" cy="2885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國家紀念碑：第一部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衛生署一名雇員的姐姐是一家慈善組織的董事會成員，該組織向全國各地的慈善事業捐贈各種資金。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該組織向貴公司請求捐款 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10,000</a:t>
            </a:r>
            <a:r>
              <a:rPr lang="zh-TW" sz="15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美元，協助修復國家紀念碑，以此換取和衛生部的晚餐私會。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5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問題： </a:t>
            </a:r>
            <a:r>
              <a:rPr lang="zh-TW" sz="1500" b="0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您是否應該捐款給該組織？</a:t>
            </a:r>
            <a:endParaRPr lang="en-US" sz="1500" u="sng" dirty="0">
              <a:solidFill>
                <a:schemeClr val="accent1"/>
              </a:solidFill>
              <a:uFill>
                <a:solidFill>
                  <a:schemeClr val="accent3"/>
                </a:solidFill>
              </a:uFill>
              <a:latin typeface="DFHei Std W5" panose="020B0500000000000000" pitchFamily="34" charset="-120"/>
              <a:ea typeface="DFHei Std W5" panose="020B0500000000000000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939870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DEFF0EA-0938-0B48-9C7F-7B611D0AC651}"/>
              </a:ext>
            </a:extLst>
          </p:cNvPr>
          <p:cNvSpPr txBox="1"/>
          <p:nvPr/>
        </p:nvSpPr>
        <p:spPr>
          <a:xfrm>
            <a:off x="381769" y="1870829"/>
            <a:ext cx="5561831" cy="2885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國家紀念碑：第二部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altLang="en-US" sz="15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衛生署一名雇員的姐姐是一家慈善組織的董事會成員，該組織向全國各地的慈善事業捐贈各種資金。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altLang="en-US" sz="15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該組織向貴公司請求捐款 </a:t>
            </a:r>
            <a:r>
              <a:rPr lang="en-US" altLang="zh-TW" sz="1500" dirty="0">
                <a:solidFill>
                  <a:srgbClr val="181818"/>
                </a:solidFill>
                <a:ea typeface="DFHei Std W5" panose="020B0500000000000000" pitchFamily="34" charset="-120"/>
                <a:cs typeface="PMingLiU"/>
              </a:rPr>
              <a:t>10,000</a:t>
            </a:r>
            <a:r>
              <a:rPr lang="zh-TW" altLang="en-US" sz="1500" dirty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美元，協助修復國家紀念碑，以此換取和衛生部的晚餐私會。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altLang="en-US" sz="15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問題： </a:t>
            </a:r>
            <a:r>
              <a:rPr lang="zh-TW" altLang="en-US" sz="15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您是否應該捐款給該組織？</a:t>
            </a:r>
            <a:endParaRPr lang="en-US" sz="1500" u="sng" dirty="0">
              <a:solidFill>
                <a:schemeClr val="accent1"/>
              </a:solidFill>
              <a:uFill>
                <a:solidFill>
                  <a:schemeClr val="accent3"/>
                </a:solidFill>
              </a:uFill>
              <a:latin typeface="DFHei Std W5" panose="020B0500000000000000" pitchFamily="34" charset="-120"/>
              <a:ea typeface="DFHei Std W5" panose="020B0500000000000000" pitchFamily="34" charset="-12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1FD3CBA2-9CA8-CE49-A81E-19E145570045}"/>
              </a:ext>
            </a:extLst>
          </p:cNvPr>
          <p:cNvSpPr/>
          <p:nvPr/>
        </p:nvSpPr>
        <p:spPr>
          <a:xfrm>
            <a:off x="6096000" y="1915616"/>
            <a:ext cx="2666230" cy="19515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>
              <a:solidFill>
                <a:srgbClr val="A4EDF5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B329D059-9034-1C40-86F3-AEB14B4A9F15}"/>
              </a:ext>
            </a:extLst>
          </p:cNvPr>
          <p:cNvSpPr txBox="1"/>
          <p:nvPr/>
        </p:nvSpPr>
        <p:spPr>
          <a:xfrm>
            <a:off x="6314204" y="2124744"/>
            <a:ext cx="2229821" cy="1453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500" b="0" i="0" strike="noStrike" cap="none" spc="0" baseline="0" dirty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否。絕不應用慈善捐款來換取不正當的影響。切記，反貪腐法律在某些情况下也適用於政府官員的配偶和家人。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670916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870829"/>
            <a:ext cx="5333231" cy="3139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100" b="1" i="0" strike="noStrike" cap="none" spc="0" baseline="0" dirty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免費樣品：第一部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您剛會見了母親與生命產前中心（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Mother &amp; Life Prenatal Center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）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的採購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部門主任。會議進行很順利，主任告訴您，政府有一個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特別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專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案，將在全國開設十個產前中心。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主任和他的團隊希望任命幾家經驗豐富的公司，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負責提供醫療和外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科設備及耗材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。他請您提供產品樣品（價值大約 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3,000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美元）</a:t>
            </a: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。</a:t>
            </a:r>
            <a: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sz="1300" b="0" i="0" strike="noStrike" cap="none" spc="0" baseline="0" dirty="0" smtClean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同意後，趕忙回到公司。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公司的財務團隊告訴您，免費樣品的價格從 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200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美元到 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+mj-lt"/>
                <a:ea typeface="DFHei Std W5" panose="020B0500000000000000" pitchFamily="34" charset="-120"/>
                <a:cs typeface="PMingLiU"/>
              </a:rPr>
              <a:t>500</a:t>
            </a:r>
            <a:r>
              <a:rPr lang="zh-TW" sz="1300" b="0" i="0" strike="noStrike" cap="none" spc="0" baseline="0" dirty="0">
                <a:solidFill>
                  <a:srgbClr val="181818"/>
                </a:solidFill>
                <a:effectLst/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美元不等。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問題： </a:t>
            </a:r>
            <a:r>
              <a:rPr lang="zh-TW" sz="1300" b="0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接受此一請求是否正確呢？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7076333-E1FE-DE42-9425-818E707229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029201" y="700393"/>
            <a:ext cx="4114800" cy="44431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130944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置入公司名稱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活動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主題</a:t>
            </a:r>
            <a:r>
              <a:rPr lang="en-US" altLang="zh-TW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/</a:t>
            </a:r>
            <a:r>
              <a:rPr lang="zh-TW" altLang="en-US" sz="1200" b="1" dirty="0">
                <a:solidFill>
                  <a:srgbClr val="707074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標誌</a:t>
            </a:r>
            <a:endParaRPr lang="en-US" sz="1200" dirty="0">
              <a:solidFill>
                <a:schemeClr val="accent4"/>
              </a:solidFill>
              <a:latin typeface="DFHei Std W7" panose="020B0700000000000000" pitchFamily="34" charset="-120"/>
              <a:ea typeface="DFHei Std W7" panose="020B0700000000000000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DF2435E-392C-B247-8A85-D8BE09DC23F0}"/>
              </a:ext>
            </a:extLst>
          </p:cNvPr>
          <p:cNvSpPr txBox="1"/>
          <p:nvPr/>
        </p:nvSpPr>
        <p:spPr>
          <a:xfrm>
            <a:off x="381769" y="1870829"/>
            <a:ext cx="5333231" cy="3139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sz="2100" b="1" i="0" strike="noStrike" cap="none" spc="0" baseline="0" dirty="0" smtClean="0">
                <a:solidFill>
                  <a:srgbClr val="006D6F"/>
                </a:solidFill>
                <a:effectLst/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免費樣品：第二部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altLang="en-US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您剛會見了母親與生命產前中心（</a:t>
            </a:r>
            <a:r>
              <a:rPr lang="en-US" altLang="zh-TW" sz="1300" dirty="0" smtClean="0">
                <a:solidFill>
                  <a:srgbClr val="181818"/>
                </a:solidFill>
                <a:ea typeface="DFHei Std W5" panose="020B0500000000000000" pitchFamily="34" charset="-120"/>
                <a:cs typeface="PMingLiU"/>
              </a:rPr>
              <a:t>Mother &amp; Life Prenatal Center</a:t>
            </a:r>
            <a:r>
              <a:rPr lang="zh-TW" altLang="en-US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）</a:t>
            </a:r>
            <a:r>
              <a:rPr lang="en-US" altLang="zh-TW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altLang="en-US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的採購部門主任。會議進行很順利，主任告訴您，政府有一個特別</a:t>
            </a:r>
            <a:r>
              <a:rPr lang="en-US" altLang="zh-TW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altLang="en-US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專案，將在全國開設十個產前中心。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altLang="en-US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主任和他的團隊希望任命幾家經驗豐富的公司，負責提供醫療和外</a:t>
            </a:r>
            <a:r>
              <a:rPr lang="en-US" altLang="zh-TW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altLang="en-US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科設備及耗材。他請您提供產品樣品（價值大約 </a:t>
            </a:r>
            <a:r>
              <a:rPr lang="en-US" altLang="zh-TW" sz="1300" dirty="0" smtClean="0">
                <a:solidFill>
                  <a:srgbClr val="181818"/>
                </a:solidFill>
                <a:ea typeface="DFHei Std W5" panose="020B0500000000000000" pitchFamily="34" charset="-120"/>
                <a:cs typeface="PMingLiU"/>
              </a:rPr>
              <a:t>3,000</a:t>
            </a:r>
            <a:r>
              <a:rPr lang="zh-TW" altLang="en-US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美元）。</a:t>
            </a:r>
            <a:r>
              <a:rPr lang="en-US" altLang="zh-TW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/>
            </a:r>
            <a:br>
              <a:rPr lang="en-US" altLang="zh-TW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</a:br>
            <a:r>
              <a:rPr lang="zh-TW" altLang="en-US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您同意後，趕忙回到公司。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zh-TW" altLang="en-US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公司的財務團隊告訴您，免費樣品的價格從 </a:t>
            </a:r>
            <a:r>
              <a:rPr lang="en-US" altLang="zh-TW" sz="1300" dirty="0" smtClean="0">
                <a:solidFill>
                  <a:srgbClr val="181818"/>
                </a:solidFill>
                <a:ea typeface="DFHei Std W5" panose="020B0500000000000000" pitchFamily="34" charset="-120"/>
                <a:cs typeface="PMingLiU"/>
              </a:rPr>
              <a:t>200</a:t>
            </a:r>
            <a:r>
              <a:rPr lang="zh-TW" altLang="en-US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美元到 </a:t>
            </a:r>
            <a:r>
              <a:rPr lang="en-US" altLang="zh-TW" sz="1300" dirty="0" smtClean="0">
                <a:solidFill>
                  <a:srgbClr val="181818"/>
                </a:solidFill>
                <a:ea typeface="DFHei Std W5" panose="020B0500000000000000" pitchFamily="34" charset="-120"/>
                <a:cs typeface="PMingLiU"/>
              </a:rPr>
              <a:t>500</a:t>
            </a:r>
            <a:r>
              <a:rPr lang="zh-TW" altLang="en-US" sz="1300" dirty="0" smtClean="0">
                <a:solidFill>
                  <a:srgbClr val="181818"/>
                </a:solid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 美元不等。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TW" altLang="en-US" sz="1300" b="1" u="sng" dirty="0" smtClean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問題： </a:t>
            </a:r>
            <a:r>
              <a:rPr lang="zh-TW" altLang="en-US" sz="1300" u="sng" dirty="0" smtClean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DFHei Std W5" panose="020B0500000000000000" pitchFamily="34" charset="-120"/>
                <a:ea typeface="DFHei Std W5" panose="020B0500000000000000" pitchFamily="34" charset="-120"/>
                <a:cs typeface="PMingLiU"/>
              </a:rPr>
              <a:t>接受此一請求是否正確呢？</a:t>
            </a:r>
            <a:endParaRPr lang="zh-TW" altLang="en-US" sz="1300" u="sng" dirty="0">
              <a:solidFill>
                <a:srgbClr val="1F366A"/>
              </a:solidFill>
              <a:uFill>
                <a:solidFill>
                  <a:srgbClr val="71B1A2"/>
                </a:solidFill>
              </a:uFill>
              <a:latin typeface="DFHei Std W5" panose="020B0500000000000000" pitchFamily="34" charset="-120"/>
              <a:ea typeface="DFHei Std W5" panose="020B0500000000000000" pitchFamily="34" charset="-120"/>
              <a:cs typeface="PMingLiU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3CE0D6B-F5E7-BD4E-A5C0-CBC4BEA617C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dirty="0">
                <a:solidFill>
                  <a:srgbClr val="1F366A"/>
                </a:solidFill>
                <a:latin typeface="DFHei Std W7" panose="020B0700000000000000" pitchFamily="34" charset="-120"/>
                <a:ea typeface="DFHei Std W7" panose="020B0700000000000000" pitchFamily="34" charset="-120"/>
                <a:cs typeface="PMingLiU"/>
              </a:rPr>
              <a:t>與醫療保健專業人員和政府官員的互動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B654A4-8A86-6B42-A755-6CF4E26DD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202B3D98-BD7D-6348-AC33-C13AE18B247D}"/>
              </a:ext>
            </a:extLst>
          </p:cNvPr>
          <p:cNvSpPr/>
          <p:nvPr/>
        </p:nvSpPr>
        <p:spPr>
          <a:xfrm>
            <a:off x="6019800" y="1915616"/>
            <a:ext cx="2742430" cy="21801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>
              <a:solidFill>
                <a:srgbClr val="A4EDF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F8026474-0B9F-E54A-86E0-B6D9CAB4022B}"/>
              </a:ext>
            </a:extLst>
          </p:cNvPr>
          <p:cNvSpPr txBox="1"/>
          <p:nvPr/>
        </p:nvSpPr>
        <p:spPr>
          <a:xfrm>
            <a:off x="6248400" y="2124744"/>
            <a:ext cx="22956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zh-TW" sz="1500" b="0" i="0" strike="noStrike" cap="none" spc="0" baseline="0" dirty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根據當地法律、法規和行業規範，您可以為客戶提供數量有限的產品樣品，作為評估用途。</a:t>
            </a:r>
            <a:r>
              <a:rPr lang="zh-TW" sz="1500" b="0" i="0" strike="noStrike" cap="none" spc="0" baseline="0" dirty="0" smtClean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提供的</a:t>
            </a:r>
            <a:r>
              <a:rPr lang="en-US" altLang="zh-TW" sz="1500" b="0" i="0" strike="noStrike" cap="none" spc="0" baseline="0" dirty="0" smtClean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樣</a:t>
            </a:r>
            <a:r>
              <a:rPr lang="zh-TW" sz="1500" b="0" i="0" strike="noStrike" cap="none" spc="0" baseline="0" dirty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品不應給任何 </a:t>
            </a:r>
            <a:r>
              <a:rPr lang="zh-TW" sz="1500" b="0" i="0" strike="noStrike" cap="none" spc="0" baseline="0" dirty="0">
                <a:solidFill>
                  <a:srgbClr val="FFFFFF"/>
                </a:solidFill>
                <a:effectLst/>
                <a:latin typeface="+mj-lt"/>
                <a:ea typeface="PMingLiU"/>
                <a:cs typeface="PMingLiU"/>
              </a:rPr>
              <a:t>HCP</a:t>
            </a:r>
            <a:r>
              <a:rPr lang="zh-TW" sz="1500" b="0" i="0" strike="noStrike" cap="none" spc="0" baseline="0" dirty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 </a:t>
            </a:r>
            <a:r>
              <a:rPr lang="en-US" altLang="zh-TW" sz="1500" b="0" i="0" strike="noStrike" cap="none" spc="0" baseline="0" dirty="0" smtClean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/>
            </a:r>
            <a:br>
              <a:rPr lang="en-US" altLang="zh-TW" sz="1500" b="0" i="0" strike="noStrike" cap="none" spc="0" baseline="0" dirty="0" smtClean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</a:br>
            <a:r>
              <a:rPr lang="zh-TW" sz="1500" b="0" i="0" strike="noStrike" cap="none" spc="0" baseline="0" dirty="0" smtClean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或 </a:t>
            </a:r>
            <a:r>
              <a:rPr lang="zh-TW" sz="1500" b="0" i="0" strike="noStrike" cap="none" spc="0" baseline="0" dirty="0">
                <a:solidFill>
                  <a:srgbClr val="FFFFFF"/>
                </a:solidFill>
                <a:effectLst/>
                <a:latin typeface="+mj-lt"/>
                <a:ea typeface="PMingLiU"/>
                <a:cs typeface="PMingLiU"/>
              </a:rPr>
              <a:t>GO</a:t>
            </a:r>
            <a:r>
              <a:rPr lang="zh-TW" sz="1500" b="0" i="0" strike="noStrike" cap="none" spc="0" baseline="0" dirty="0">
                <a:solidFill>
                  <a:srgbClr val="FFFFFF"/>
                </a:solidFill>
                <a:effectLst/>
                <a:latin typeface="PMingLiU"/>
                <a:ea typeface="PMingLiU"/>
                <a:cs typeface="PMingLiU"/>
              </a:rPr>
              <a:t> 帶來個人利益。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443554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1.02.28"/>
  <p:tag name="AS_TITLE" val="Aspose.Slides for Java"/>
  <p:tag name="AS_VERSION" val="21.2"/>
  <p:tag name="ARTICULATE_SLIDE_COUNT" val="14"/>
  <p:tag name="ARTICULATE_DESIGN_ID_OFFICE THEME" val="2wl97geD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3F62EF-0325-4C2B-8349-6A552D264902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f0abc5f-2d1c-41e8-8a4d-484e88cee840"/>
    <ds:schemaRef ds:uri="43b224e3-a9e4-4124-a1be-9077015b3d57"/>
    <ds:schemaRef ds:uri="f421dfa5-c9ed-4430-a1d6-a910a98df361"/>
  </ds:schemaRefs>
</ds:datastoreItem>
</file>

<file path=customXml/itemProps2.xml><?xml version="1.0" encoding="utf-8"?>
<ds:datastoreItem xmlns:ds="http://schemas.openxmlformats.org/officeDocument/2006/customXml" ds:itemID="{111C2AF9-8E5E-41E9-ACED-42A5872D4A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0</TotalTime>
  <Words>621</Words>
  <Application>Microsoft Office PowerPoint</Application>
  <PresentationFormat>On-screen Show (16:9)</PresentationFormat>
  <Paragraphs>117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DFHei Std W5</vt:lpstr>
      <vt:lpstr>DFHei Std W7</vt:lpstr>
      <vt:lpstr>DFHei Std W9</vt:lpstr>
      <vt:lpstr>PMingLiU</vt:lpstr>
      <vt:lpstr>Arial</vt:lpstr>
      <vt:lpstr>Arial Black</vt:lpstr>
      <vt:lpstr>Calibri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Dušan Sekulović</cp:lastModifiedBy>
  <cp:revision>137</cp:revision>
  <dcterms:created xsi:type="dcterms:W3CDTF">2019-12-09T14:45:42Z</dcterms:created>
  <dcterms:modified xsi:type="dcterms:W3CDTF">2022-01-13T15:42:14Z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  <property fmtid="{D5CDD505-2E9C-101B-9397-08002B2CF9AE}" pid="3" name="ArticulateGUID">
    <vt:lpwstr>E5AAD9E3-7B23-418C-A6FF-8F31C9348674</vt:lpwstr>
  </property>
  <property fmtid="{D5CDD505-2E9C-101B-9397-08002B2CF9AE}" pid="4" name="ArticulatePath">
    <vt:lpwstr>Interactions with HCPs and GOs Case Studies_zh-TW</vt:lpwstr>
  </property>
</Properties>
</file>